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9" r:id="rId5"/>
    <p:sldId id="282" r:id="rId6"/>
    <p:sldId id="280" r:id="rId7"/>
    <p:sldId id="281" r:id="rId8"/>
    <p:sldId id="283" r:id="rId9"/>
    <p:sldId id="284" r:id="rId10"/>
    <p:sldId id="285" r:id="rId11"/>
    <p:sldId id="287" r:id="rId12"/>
    <p:sldId id="260" r:id="rId13"/>
  </p:sldIdLst>
  <p:sldSz cx="12192000" cy="6858000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9EA6"/>
    <a:srgbClr val="BFC0C5"/>
    <a:srgbClr val="D9DADD"/>
    <a:srgbClr val="442ADE"/>
    <a:srgbClr val="FFB767"/>
    <a:srgbClr val="FCA96A"/>
    <a:srgbClr val="53B59E"/>
    <a:srgbClr val="0070C0"/>
    <a:srgbClr val="E6E7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86390" autoAdjust="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32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27930EA-4785-4E16-BEC2-DD6EA658E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73A6ED1-863E-4FB8-845F-8BD28E7CB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61B3C34-19F7-481E-A778-80ABAFC9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7B93335-88E6-4211-ADAB-AA9774BA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F3C3977-5E75-46A9-A33F-9ADF3D2A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736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3A644F-A4D5-43B3-BE73-49CB7388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D4F2002B-EDC8-461B-B1F5-41990DCBC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3DC418C-1154-460A-A784-57805DB4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8BE5172-1ADB-4132-A166-2463E666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844CD32-9DEF-40F2-BFE0-78EC455F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6393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71A16138-6AD0-44F7-AE24-F99D5DD2B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8BE965-1FEA-4F14-B340-AEA137655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1E3E239-5220-419C-A48F-57146C5C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B057B56-CCFD-40C8-AF37-5D68C280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71FE4F9-E524-44DD-9A3D-8B0F4729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1993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1E673CB-3937-42BE-A6D7-B00DB7BC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71347C1-675E-4D54-AF6D-41295775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67BD696-56C3-49F9-9B84-6C3A0F89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3819C0E-4B3E-42E1-B3B4-A03C5843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C5CD0A4-8D9B-45B7-862A-BDDB87CC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482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5E79B31-1942-4437-9A68-E3D28B9E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094D54EE-59E3-4F7D-8A29-EAF61293D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B243108-7E9B-42CE-B595-0F106CD6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5DDB3B5-626B-4A88-991B-032AC76E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534DEBC-75A3-4385-BD1E-A6EAFC45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690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71F807-F20E-4106-8A2A-51F6C72F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E55BAE8-C2A5-45F5-A3C0-C65A13587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B645721-87E5-49C2-85B0-767786836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A67C4C02-8BBF-42BB-B521-B506751E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E8D04254-60D9-4D8B-A95C-DCCCC5CA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570F8C9-4193-499D-9701-BA3A3084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2067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0C94B00-BC50-41C6-8D76-514E49D0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7AC6073-6A0B-4F4F-89FF-6DF90BAF5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DB983FD1-9FE3-47AC-9A41-A5F88925F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82DFB310-72FC-4C43-BBB9-0A58BB988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2B4263-6D54-4BCF-907C-AA937F873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DAC56C23-529D-416F-B4D3-8A9A8A4D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E70601B7-9E62-41A7-AE50-32AD492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DCCFB0B5-E721-4A17-B12E-A476EC95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5921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C1C53F0-5B85-4146-93FE-D29EEB89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21DD081-545E-49CA-A3DF-CF3976CF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EF335AB8-DE80-4F5A-B693-E76669EC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388D7533-050A-4576-99F2-A299A62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3270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9284EF3-22DB-4856-B667-85E262AC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243CFB8A-EF88-4231-96C7-DED89F86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AA58BFEC-A31B-447E-83D0-25F5A1C6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1940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99ED6-14B9-4812-8012-926AF001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97FE0C1-C15F-4C46-A6E6-8EA96CF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657C8D9-BAD1-430B-9648-80BAC3DB7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19759C5-C27A-4D60-B9CD-42F1CC04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C1B91A9-B972-4C8B-9C4F-F89E3F6E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6B1C8FA-8862-48D9-B6EB-912DEAFD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1083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9A4954E-CB8B-44B7-A082-0C79E542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7DB4E8C1-0271-4B11-B90C-5053EA70C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FDBC2E78-9A39-495A-8E3E-65F7D32C1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88AB213-630A-4155-8496-E0BB6654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677E8AD-D321-46ED-A6CA-6CE288B9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3785273C-D865-4C0A-B87D-F6D82CDA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0101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17C346D0-DCE0-481D-8FD1-930B90DB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296E816-F125-4456-9EED-BD0633028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9AEDE1-971B-4BEC-AF37-700F050ED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81BE-02A0-4C3E-BE01-9D9C307BFC28}" type="datetimeFigureOut">
              <a:rPr lang="ko-KR" altLang="en-US" smtClean="0"/>
              <a:pPr/>
              <a:t>2020-01-29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AC3D510-ABA1-4112-B730-EF6DE69F1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3D3AB49-06AD-49F7-8966-FCE43AD1E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FEDE-6224-4C26-9ADB-08BEE49075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7031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2877A2-D714-49D4-BF85-68DB489EF66F}"/>
              </a:ext>
            </a:extLst>
          </p:cNvPr>
          <p:cNvSpPr txBox="1"/>
          <p:nvPr/>
        </p:nvSpPr>
        <p:spPr>
          <a:xfrm>
            <a:off x="28575" y="76200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Pine Cinema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D6A9EA52-F479-4D81-A187-B0B2024984CD}"/>
              </a:ext>
            </a:extLst>
          </p:cNvPr>
          <p:cNvSpPr/>
          <p:nvPr/>
        </p:nvSpPr>
        <p:spPr>
          <a:xfrm>
            <a:off x="4467225" y="962025"/>
            <a:ext cx="2933700" cy="493395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xmlns="" id="{3B0DE738-E14F-4A0E-9395-9CA0A9138768}"/>
              </a:ext>
            </a:extLst>
          </p:cNvPr>
          <p:cNvSpPr/>
          <p:nvPr/>
        </p:nvSpPr>
        <p:spPr>
          <a:xfrm>
            <a:off x="6900862" y="4524375"/>
            <a:ext cx="1000125" cy="1000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49BC78-B4A4-4088-97FA-67B87AE7F5B0}"/>
              </a:ext>
            </a:extLst>
          </p:cNvPr>
          <p:cNvSpPr txBox="1"/>
          <p:nvPr/>
        </p:nvSpPr>
        <p:spPr>
          <a:xfrm>
            <a:off x="4552950" y="1295400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영화예매권</a:t>
            </a:r>
            <a:endParaRPr lang="en-US" altLang="ko-KR" sz="2400" spc="-3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ko-KR" altLang="en-US" sz="2400" spc="-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교부 행사 제안서</a:t>
            </a:r>
            <a:endParaRPr lang="ko-KR" altLang="en-US" sz="2400" spc="-3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CA7ECD-E88B-4BD3-AC8D-DCCFD5BB91BF}"/>
              </a:ext>
            </a:extLst>
          </p:cNvPr>
          <p:cNvSpPr txBox="1"/>
          <p:nvPr/>
        </p:nvSpPr>
        <p:spPr>
          <a:xfrm>
            <a:off x="4486275" y="1826002"/>
            <a:ext cx="149912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800" b="1" spc="-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pine</a:t>
            </a:r>
            <a:endParaRPr lang="ko-KR" altLang="en-US" sz="5800" b="1" spc="-3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985AE6B-11EB-4FEC-8601-F9FF25F83C73}"/>
              </a:ext>
            </a:extLst>
          </p:cNvPr>
          <p:cNvSpPr txBox="1"/>
          <p:nvPr/>
        </p:nvSpPr>
        <p:spPr>
          <a:xfrm>
            <a:off x="4533900" y="2653278"/>
            <a:ext cx="1420582" cy="533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7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cinema</a:t>
            </a:r>
            <a:endParaRPr lang="ko-KR" altLang="en-US" sz="287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78275862-F5CC-4ABB-895E-BA19DE9D5755}"/>
              </a:ext>
            </a:extLst>
          </p:cNvPr>
          <p:cNvCxnSpPr/>
          <p:nvPr/>
        </p:nvCxnSpPr>
        <p:spPr>
          <a:xfrm>
            <a:off x="4648200" y="3162300"/>
            <a:ext cx="2476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4E54E37B-AF9B-4DE4-967F-2D082B355D24}"/>
              </a:ext>
            </a:extLst>
          </p:cNvPr>
          <p:cNvSpPr/>
          <p:nvPr/>
        </p:nvSpPr>
        <p:spPr>
          <a:xfrm>
            <a:off x="4552950" y="3196814"/>
            <a:ext cx="2063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Management Philosophy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DF75B5AA-8FD3-4798-9D2F-F1EC713BF649}"/>
              </a:ext>
            </a:extLst>
          </p:cNvPr>
          <p:cNvSpPr/>
          <p:nvPr/>
        </p:nvSpPr>
        <p:spPr>
          <a:xfrm>
            <a:off x="4552950" y="3431396"/>
            <a:ext cx="2495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고객을 향한 따뜻하고 </a:t>
            </a:r>
            <a:r>
              <a:rPr lang="ko-KR" altLang="en-US" sz="10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정성어린</a:t>
            </a:r>
            <a:r>
              <a:rPr lang="ko-KR" altLang="en-US" sz="1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endParaRPr lang="en-US" altLang="ko-KR" sz="1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마음으로 소상공인부터 기업까지 </a:t>
            </a:r>
            <a:endParaRPr lang="en-US" altLang="ko-KR" sz="1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따뜻한 소통에서 비롯되는 </a:t>
            </a:r>
            <a:endParaRPr lang="en-US" altLang="ko-KR" sz="1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ko-KR" altLang="en-US" sz="1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이벤트를 만듭니다</a:t>
            </a:r>
            <a:r>
              <a:rPr lang="en-US" altLang="ko-KR" sz="1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</a:t>
            </a:r>
            <a:endParaRPr lang="ko-KR" altLang="en-US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FB3F3741-E2BC-4B93-82C4-2815399DE0D4}"/>
              </a:ext>
            </a:extLst>
          </p:cNvPr>
          <p:cNvSpPr/>
          <p:nvPr/>
        </p:nvSpPr>
        <p:spPr>
          <a:xfrm>
            <a:off x="4552950" y="5617384"/>
            <a:ext cx="2009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.2018 </a:t>
            </a:r>
            <a:r>
              <a:rPr lang="en-US" altLang="ko-KR" sz="1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.10. 24</a:t>
            </a:r>
            <a:endParaRPr lang="ko-KR" altLang="en-US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AB47E84D-7D4A-4B19-AD7E-C7C08DDF6751}"/>
              </a:ext>
            </a:extLst>
          </p:cNvPr>
          <p:cNvGrpSpPr/>
          <p:nvPr/>
        </p:nvGrpSpPr>
        <p:grpSpPr>
          <a:xfrm>
            <a:off x="7013638" y="4662591"/>
            <a:ext cx="817853" cy="723692"/>
            <a:chOff x="7141143" y="4762827"/>
            <a:chExt cx="817853" cy="723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283E259-D4AF-4BAF-AC67-0C50A0A0A5FF}"/>
                </a:ext>
              </a:extLst>
            </p:cNvPr>
            <p:cNvSpPr txBox="1"/>
            <p:nvPr/>
          </p:nvSpPr>
          <p:spPr>
            <a:xfrm>
              <a:off x="7141143" y="4762827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9C9EA6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Pine</a:t>
              </a:r>
              <a:endPara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9C9EA6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4916DD92-5D18-44AA-80C1-76D9C077145A}"/>
                </a:ext>
              </a:extLst>
            </p:cNvPr>
            <p:cNvSpPr/>
            <p:nvPr/>
          </p:nvSpPr>
          <p:spPr>
            <a:xfrm>
              <a:off x="7141143" y="5024854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9C9EA6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LnJ</a:t>
              </a:r>
              <a:endPara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9C9EA6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endParaRPr>
            </a:p>
          </p:txBody>
        </p:sp>
      </p:grpSp>
      <p:pic>
        <p:nvPicPr>
          <p:cNvPr id="1027" name="Picture 3" descr="C:\Users\이승언\Documents\파인엘엔제이\NaverCloud\파인디자인\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4951"/>
            <a:ext cx="352424" cy="398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28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400" dirty="0" smtClean="0">
                <a:solidFill>
                  <a:schemeClr val="bg1"/>
                </a:solidFill>
              </a:rPr>
              <a:t>5. </a:t>
            </a:r>
            <a:r>
              <a:rPr lang="ko-KR" altLang="en-US" sz="2400" dirty="0" smtClean="0">
                <a:solidFill>
                  <a:schemeClr val="bg1"/>
                </a:solidFill>
              </a:rPr>
              <a:t>홍보 지원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pic>
        <p:nvPicPr>
          <p:cNvPr id="15" name="그림 14" descr="곱창이야기 배너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603" y="1133475"/>
            <a:ext cx="1908616" cy="2880000"/>
          </a:xfrm>
          <a:prstGeom prst="rect">
            <a:avLst/>
          </a:prstGeom>
        </p:spPr>
      </p:pic>
      <p:pic>
        <p:nvPicPr>
          <p:cNvPr id="16" name="그림 15" descr="더리터 배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250" y="1114425"/>
            <a:ext cx="1924955" cy="2937150"/>
          </a:xfrm>
          <a:prstGeom prst="rect">
            <a:avLst/>
          </a:prstGeom>
        </p:spPr>
      </p:pic>
      <p:pic>
        <p:nvPicPr>
          <p:cNvPr id="17" name="그림 16" descr="라라인천본점 배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896" y="1152525"/>
            <a:ext cx="1923721" cy="2880000"/>
          </a:xfrm>
          <a:prstGeom prst="rect">
            <a:avLst/>
          </a:prstGeom>
        </p:spPr>
      </p:pic>
      <p:pic>
        <p:nvPicPr>
          <p:cNvPr id="18" name="그림 17" descr="연서로 배너(흰색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3602" y="1200150"/>
            <a:ext cx="1967452" cy="2880000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4476750" y="5314949"/>
            <a:ext cx="3105151" cy="461665"/>
            <a:chOff x="3133725" y="5143499"/>
            <a:chExt cx="3105151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3186088" y="5143499"/>
              <a:ext cx="305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ko-KR" altLang="en-US" sz="1200" b="1" dirty="0" err="1" smtClean="0">
                  <a:solidFill>
                    <a:schemeClr val="bg1">
                      <a:lumMod val="50000"/>
                    </a:schemeClr>
                  </a:solidFill>
                </a:rPr>
                <a:t>컨셉에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맞게 맞춤 디자인하여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해당 매장에 필요한 홍보물 무상 제공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갈매기형 수장 18"/>
            <p:cNvSpPr/>
            <p:nvPr/>
          </p:nvSpPr>
          <p:spPr>
            <a:xfrm>
              <a:off x="3133725" y="5210175"/>
              <a:ext cx="142875" cy="142875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400" dirty="0" smtClean="0">
                <a:solidFill>
                  <a:schemeClr val="bg1"/>
                </a:solidFill>
              </a:rPr>
              <a:t>5. </a:t>
            </a:r>
            <a:r>
              <a:rPr lang="ko-KR" altLang="en-US" sz="2400" dirty="0" smtClean="0">
                <a:solidFill>
                  <a:schemeClr val="bg1"/>
                </a:solidFill>
              </a:rPr>
              <a:t>홍보 지원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pic>
        <p:nvPicPr>
          <p:cNvPr id="5" name="그림 4" descr="용왕갑오징어 전용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564" y="1093904"/>
            <a:ext cx="4375736" cy="2083468"/>
          </a:xfrm>
          <a:prstGeom prst="rect">
            <a:avLst/>
          </a:prstGeom>
        </p:spPr>
      </p:pic>
      <p:pic>
        <p:nvPicPr>
          <p:cNvPr id="7" name="그림 6" descr="감미정 전용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652" y="1115562"/>
            <a:ext cx="4364748" cy="2051612"/>
          </a:xfrm>
          <a:prstGeom prst="rect">
            <a:avLst/>
          </a:prstGeom>
        </p:spPr>
      </p:pic>
      <p:pic>
        <p:nvPicPr>
          <p:cNvPr id="8" name="그림 7" descr="청춘을파는상회 전용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3039" y="3161176"/>
            <a:ext cx="4366211" cy="207757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4476750" y="5314949"/>
            <a:ext cx="3105151" cy="461665"/>
            <a:chOff x="3133725" y="5143499"/>
            <a:chExt cx="3105151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3186088" y="5143499"/>
              <a:ext cx="3052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일정 수량 이상 </a:t>
              </a:r>
              <a:r>
                <a:rPr lang="ko-KR" altLang="en-US" sz="1200" b="1" dirty="0" err="1" smtClean="0">
                  <a:solidFill>
                    <a:schemeClr val="bg1">
                      <a:lumMod val="50000"/>
                    </a:schemeClr>
                  </a:solidFill>
                </a:rPr>
                <a:t>구매시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각 매장 </a:t>
              </a:r>
              <a:r>
                <a:rPr lang="ko-KR" altLang="en-US" sz="1200" b="1" dirty="0" err="1" smtClean="0">
                  <a:solidFill>
                    <a:schemeClr val="bg1">
                      <a:lumMod val="50000"/>
                    </a:schemeClr>
                  </a:solidFill>
                </a:rPr>
                <a:t>컨셉에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맞춰 전용권 제작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갈매기형 수장 13"/>
            <p:cNvSpPr/>
            <p:nvPr/>
          </p:nvSpPr>
          <p:spPr>
            <a:xfrm>
              <a:off x="3133725" y="5210175"/>
              <a:ext cx="142875" cy="142875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그림 14" descr="투프레소 티켓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2998" y="3302893"/>
            <a:ext cx="4289301" cy="1955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1BFD5B28-C53D-45B3-84C8-FA34CE933C9B}"/>
              </a:ext>
            </a:extLst>
          </p:cNvPr>
          <p:cNvSpPr/>
          <p:nvPr/>
        </p:nvSpPr>
        <p:spPr>
          <a:xfrm>
            <a:off x="9614095" y="5774293"/>
            <a:ext cx="223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4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파인 시네마와 </a:t>
            </a:r>
            <a:r>
              <a:rPr lang="ko-KR" altLang="en-US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함께하는</a:t>
            </a:r>
          </a:p>
          <a:p>
            <a:pPr algn="r"/>
            <a:r>
              <a:rPr lang="ko-KR" altLang="en-US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고객의 삶을</a:t>
            </a:r>
          </a:p>
          <a:p>
            <a:pPr algn="r"/>
            <a:r>
              <a:rPr lang="ko-KR" altLang="en-US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더 특별하게 만들어갑니다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F4D443D7-FC1D-4FF4-A1F5-8186CF5585EE}"/>
              </a:ext>
            </a:extLst>
          </p:cNvPr>
          <p:cNvSpPr/>
          <p:nvPr/>
        </p:nvSpPr>
        <p:spPr>
          <a:xfrm>
            <a:off x="88900" y="4481036"/>
            <a:ext cx="6096000" cy="5001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50" dirty="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PUBLISHER</a:t>
            </a:r>
          </a:p>
          <a:p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Pine Cinema </a:t>
            </a:r>
            <a:r>
              <a:rPr lang="ko-KR" altLang="en-US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가산동 </a:t>
            </a:r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550-15</a:t>
            </a:r>
            <a:endParaRPr lang="en-US" altLang="ko-KR" sz="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  <a:p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www.pinecinema.com</a:t>
            </a:r>
            <a:endParaRPr lang="en-US" altLang="ko-KR" sz="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5EB48CBA-A98F-4866-AC1F-5EF662628A5F}"/>
              </a:ext>
            </a:extLst>
          </p:cNvPr>
          <p:cNvSpPr/>
          <p:nvPr/>
        </p:nvSpPr>
        <p:spPr>
          <a:xfrm>
            <a:off x="88900" y="5408136"/>
            <a:ext cx="6096000" cy="5001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50" dirty="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DESIGN</a:t>
            </a:r>
          </a:p>
          <a:p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Lee, </a:t>
            </a:r>
            <a:r>
              <a:rPr lang="en-US" altLang="ko-KR" sz="8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Seung</a:t>
            </a:r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 Eon </a:t>
            </a:r>
          </a:p>
          <a:p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Pine </a:t>
            </a:r>
            <a:r>
              <a:rPr lang="en-US" altLang="ko-KR" sz="8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LnJ</a:t>
            </a:r>
            <a:endParaRPr lang="en-US" altLang="ko-KR" sz="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493F9F57-D513-45E0-8D4E-C1162979F31E}"/>
              </a:ext>
            </a:extLst>
          </p:cNvPr>
          <p:cNvSpPr/>
          <p:nvPr/>
        </p:nvSpPr>
        <p:spPr>
          <a:xfrm>
            <a:off x="88900" y="6212126"/>
            <a:ext cx="207010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n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CALL</a:t>
            </a:r>
          </a:p>
          <a:p>
            <a:r>
              <a:rPr lang="en-US" altLang="ko-KR" sz="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Call. 010 – </a:t>
            </a:r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3506 </a:t>
            </a:r>
            <a:r>
              <a:rPr lang="en-US" altLang="ko-KR" sz="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– </a:t>
            </a:r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1184</a:t>
            </a:r>
            <a:endParaRPr lang="en-US" altLang="ko-KR" sz="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  <a:p>
            <a:r>
              <a:rPr lang="en-US" altLang="ko-KR" sz="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zzzlso@pinecinema.com</a:t>
            </a:r>
            <a:endParaRPr lang="en-US" altLang="ko-KR" sz="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5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E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2877A2-D714-49D4-BF85-68DB489EF66F}"/>
              </a:ext>
            </a:extLst>
          </p:cNvPr>
          <p:cNvSpPr txBox="1"/>
          <p:nvPr/>
        </p:nvSpPr>
        <p:spPr>
          <a:xfrm>
            <a:off x="28575" y="76200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Pine Cinema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YouandiModern HeadRegular" panose="02020603020101020101" pitchFamily="18" charset="-127"/>
              <a:ea typeface="YouandiModern HeadRegular" panose="02020603020101020101" pitchFamily="18" charset="-127"/>
            </a:endParaRPr>
          </a:p>
        </p:txBody>
      </p:sp>
      <p:pic>
        <p:nvPicPr>
          <p:cNvPr id="1027" name="Picture 3" descr="C:\Users\이승언\Documents\파인엘엔제이\NaverCloud\파인디자인\K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4951"/>
            <a:ext cx="352424" cy="398924"/>
          </a:xfrm>
          <a:prstGeom prst="rect">
            <a:avLst/>
          </a:prstGeom>
          <a:noFill/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BEF989C3-1EDB-4FBC-A641-CC59E9CA20EF}"/>
              </a:ext>
            </a:extLst>
          </p:cNvPr>
          <p:cNvSpPr/>
          <p:nvPr/>
        </p:nvSpPr>
        <p:spPr>
          <a:xfrm>
            <a:off x="4488509" y="1017131"/>
            <a:ext cx="2664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CONTENTS</a:t>
            </a:r>
            <a:endParaRPr lang="ko-KR" altLang="en-US" sz="3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B98A35E0-18B7-4B61-BF1D-117D00F821FF}"/>
              </a:ext>
            </a:extLst>
          </p:cNvPr>
          <p:cNvSpPr/>
          <p:nvPr/>
        </p:nvSpPr>
        <p:spPr>
          <a:xfrm>
            <a:off x="3038475" y="2205928"/>
            <a:ext cx="366713" cy="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4DD5A250-F9C4-47EA-B26D-D6BD1B7BFCE5}"/>
              </a:ext>
            </a:extLst>
          </p:cNvPr>
          <p:cNvSpPr/>
          <p:nvPr/>
        </p:nvSpPr>
        <p:spPr>
          <a:xfrm>
            <a:off x="3440522" y="2121848"/>
            <a:ext cx="8435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1. </a:t>
            </a:r>
            <a:r>
              <a:rPr lang="ko-KR" altLang="en-US" sz="10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제안개요</a:t>
            </a:r>
            <a:endParaRPr lang="ko-KR" altLang="en-US" sz="9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956332" y="2370758"/>
            <a:ext cx="831229" cy="215444"/>
            <a:chOff x="136932" y="1218233"/>
            <a:chExt cx="831229" cy="215444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xmlns="" id="{226F631D-5384-44FB-B16B-3D1C55E44B10}"/>
                </a:ext>
              </a:extLst>
            </p:cNvPr>
            <p:cNvSpPr/>
            <p:nvPr/>
          </p:nvSpPr>
          <p:spPr>
            <a:xfrm>
              <a:off x="136932" y="1218233"/>
              <a:ext cx="3064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03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xmlns="" id="{55CB5A1B-201F-4050-B92A-775592A28B16}"/>
                </a:ext>
              </a:extLst>
            </p:cNvPr>
            <p:cNvSpPr/>
            <p:nvPr/>
          </p:nvSpPr>
          <p:spPr>
            <a:xfrm>
              <a:off x="336257" y="1218233"/>
              <a:ext cx="6319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제안 배경</a:t>
              </a:r>
              <a:endParaRPr lang="en-US" altLang="ko-KR" sz="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B98A35E0-18B7-4B61-BF1D-117D00F821FF}"/>
              </a:ext>
            </a:extLst>
          </p:cNvPr>
          <p:cNvSpPr/>
          <p:nvPr/>
        </p:nvSpPr>
        <p:spPr>
          <a:xfrm>
            <a:off x="3028950" y="2910778"/>
            <a:ext cx="366713" cy="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4DD5A250-F9C4-47EA-B26D-D6BD1B7BFCE5}"/>
              </a:ext>
            </a:extLst>
          </p:cNvPr>
          <p:cNvSpPr/>
          <p:nvPr/>
        </p:nvSpPr>
        <p:spPr>
          <a:xfrm>
            <a:off x="3430997" y="2826698"/>
            <a:ext cx="1467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2. </a:t>
            </a:r>
            <a:r>
              <a:rPr lang="ko-KR" altLang="en-US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이벤트 진행 매장 분석</a:t>
            </a:r>
            <a:endParaRPr lang="ko-KR" altLang="en-US" sz="9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2946807" y="3075608"/>
            <a:ext cx="1623113" cy="215444"/>
            <a:chOff x="136932" y="1218233"/>
            <a:chExt cx="1623113" cy="215444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xmlns="" id="{226F631D-5384-44FB-B16B-3D1C55E44B10}"/>
                </a:ext>
              </a:extLst>
            </p:cNvPr>
            <p:cNvSpPr/>
            <p:nvPr/>
          </p:nvSpPr>
          <p:spPr>
            <a:xfrm>
              <a:off x="136932" y="1218233"/>
              <a:ext cx="3064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04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xmlns="" id="{55CB5A1B-201F-4050-B92A-775592A28B16}"/>
                </a:ext>
              </a:extLst>
            </p:cNvPr>
            <p:cNvSpPr/>
            <p:nvPr/>
          </p:nvSpPr>
          <p:spPr>
            <a:xfrm>
              <a:off x="336257" y="1218233"/>
              <a:ext cx="14237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옛날농장 지점별 행사현황 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B98A35E0-18B7-4B61-BF1D-117D00F821FF}"/>
              </a:ext>
            </a:extLst>
          </p:cNvPr>
          <p:cNvSpPr/>
          <p:nvPr/>
        </p:nvSpPr>
        <p:spPr>
          <a:xfrm>
            <a:off x="3019425" y="3568003"/>
            <a:ext cx="366713" cy="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4DD5A250-F9C4-47EA-B26D-D6BD1B7BFCE5}"/>
              </a:ext>
            </a:extLst>
          </p:cNvPr>
          <p:cNvSpPr/>
          <p:nvPr/>
        </p:nvSpPr>
        <p:spPr>
          <a:xfrm>
            <a:off x="3421472" y="3483923"/>
            <a:ext cx="13869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3. </a:t>
            </a:r>
            <a:r>
              <a:rPr lang="ko-KR" altLang="en-US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영화예매권 상품안내</a:t>
            </a:r>
            <a:endParaRPr lang="ko-KR" altLang="en-US" sz="9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937282" y="3732833"/>
            <a:ext cx="896952" cy="215444"/>
            <a:chOff x="136932" y="1218233"/>
            <a:chExt cx="896952" cy="215444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xmlns="" id="{226F631D-5384-44FB-B16B-3D1C55E44B10}"/>
                </a:ext>
              </a:extLst>
            </p:cNvPr>
            <p:cNvSpPr/>
            <p:nvPr/>
          </p:nvSpPr>
          <p:spPr>
            <a:xfrm>
              <a:off x="136932" y="1218233"/>
              <a:ext cx="3064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05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55CB5A1B-201F-4050-B92A-775592A28B16}"/>
                </a:ext>
              </a:extLst>
            </p:cNvPr>
            <p:cNvSpPr/>
            <p:nvPr/>
          </p:nvSpPr>
          <p:spPr>
            <a:xfrm>
              <a:off x="336257" y="1218233"/>
              <a:ext cx="69762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800" dirty="0" err="1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사용가능처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2956332" y="2570783"/>
            <a:ext cx="831229" cy="215444"/>
            <a:chOff x="136932" y="1218233"/>
            <a:chExt cx="831229" cy="215444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xmlns="" id="{226F631D-5384-44FB-B16B-3D1C55E44B10}"/>
                </a:ext>
              </a:extLst>
            </p:cNvPr>
            <p:cNvSpPr/>
            <p:nvPr/>
          </p:nvSpPr>
          <p:spPr>
            <a:xfrm>
              <a:off x="136932" y="1218233"/>
              <a:ext cx="3064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03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xmlns="" id="{55CB5A1B-201F-4050-B92A-775592A28B16}"/>
                </a:ext>
              </a:extLst>
            </p:cNvPr>
            <p:cNvSpPr/>
            <p:nvPr/>
          </p:nvSpPr>
          <p:spPr>
            <a:xfrm>
              <a:off x="336257" y="1218233"/>
              <a:ext cx="6319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제안 목적</a:t>
              </a:r>
              <a:endParaRPr lang="en-US" altLang="ko-KR" sz="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B98A35E0-18B7-4B61-BF1D-117D00F821FF}"/>
              </a:ext>
            </a:extLst>
          </p:cNvPr>
          <p:cNvSpPr/>
          <p:nvPr/>
        </p:nvSpPr>
        <p:spPr>
          <a:xfrm>
            <a:off x="3006725" y="4558603"/>
            <a:ext cx="366713" cy="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xmlns="" id="{226F631D-5384-44FB-B16B-3D1C55E44B10}"/>
              </a:ext>
            </a:extLst>
          </p:cNvPr>
          <p:cNvSpPr/>
          <p:nvPr/>
        </p:nvSpPr>
        <p:spPr>
          <a:xfrm>
            <a:off x="2937282" y="3961433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06</a:t>
            </a:r>
            <a:endParaRPr lang="ko-KR" altLang="en-US" sz="8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xmlns="" id="{226F631D-5384-44FB-B16B-3D1C55E44B10}"/>
              </a:ext>
            </a:extLst>
          </p:cNvPr>
          <p:cNvSpPr/>
          <p:nvPr/>
        </p:nvSpPr>
        <p:spPr>
          <a:xfrm>
            <a:off x="2937282" y="4164633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YouandiModern HeadRegular" panose="02020603020101020101" pitchFamily="18" charset="-127"/>
                <a:ea typeface="YouandiModern HeadRegular" panose="02020603020101020101" pitchFamily="18" charset="-127"/>
              </a:rPr>
              <a:t>07</a:t>
            </a:r>
            <a:endParaRPr lang="ko-KR" altLang="en-US" sz="8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4DD5A250-F9C4-47EA-B26D-D6BD1B7BFCE5}"/>
              </a:ext>
            </a:extLst>
          </p:cNvPr>
          <p:cNvSpPr/>
          <p:nvPr/>
        </p:nvSpPr>
        <p:spPr>
          <a:xfrm>
            <a:off x="3434172" y="4461823"/>
            <a:ext cx="14670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4. </a:t>
            </a:r>
            <a:r>
              <a:rPr lang="ko-KR" altLang="en-US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매장 내 행사방법 제안</a:t>
            </a:r>
            <a:endParaRPr lang="ko-KR" altLang="en-US" sz="9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55CB5A1B-201F-4050-B92A-775592A28B16}"/>
              </a:ext>
            </a:extLst>
          </p:cNvPr>
          <p:cNvSpPr/>
          <p:nvPr/>
        </p:nvSpPr>
        <p:spPr>
          <a:xfrm>
            <a:off x="3136607" y="3961433"/>
            <a:ext cx="1144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영화예매권 </a:t>
            </a:r>
            <a:r>
              <a:rPr lang="ko-KR" altLang="en-US" sz="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실제상품</a:t>
            </a:r>
            <a:endParaRPr lang="ko-KR" altLang="en-US" sz="8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55CB5A1B-201F-4050-B92A-775592A28B16}"/>
              </a:ext>
            </a:extLst>
          </p:cNvPr>
          <p:cNvSpPr/>
          <p:nvPr/>
        </p:nvSpPr>
        <p:spPr>
          <a:xfrm>
            <a:off x="3136607" y="4180508"/>
            <a:ext cx="1144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영화예매권 예매화면</a:t>
            </a:r>
            <a:endParaRPr lang="ko-KR" altLang="en-US" sz="8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B98A35E0-18B7-4B61-BF1D-117D00F821FF}"/>
              </a:ext>
            </a:extLst>
          </p:cNvPr>
          <p:cNvSpPr/>
          <p:nvPr/>
        </p:nvSpPr>
        <p:spPr>
          <a:xfrm>
            <a:off x="3006725" y="5415853"/>
            <a:ext cx="366713" cy="7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4DD5A250-F9C4-47EA-B26D-D6BD1B7BFCE5}"/>
              </a:ext>
            </a:extLst>
          </p:cNvPr>
          <p:cNvSpPr/>
          <p:nvPr/>
        </p:nvSpPr>
        <p:spPr>
          <a:xfrm>
            <a:off x="3434172" y="5338123"/>
            <a:ext cx="8178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5. </a:t>
            </a:r>
            <a:r>
              <a:rPr lang="ko-KR" altLang="en-US" sz="9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YouandiModern HeadRegular" panose="02020603020101020101" pitchFamily="18" charset="-127"/>
              </a:rPr>
              <a:t>홍보 지원</a:t>
            </a:r>
            <a:endParaRPr lang="ko-KR" altLang="en-US" sz="9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2937282" y="4704383"/>
            <a:ext cx="1278467" cy="215444"/>
            <a:chOff x="136932" y="1218233"/>
            <a:chExt cx="1278467" cy="215444"/>
          </a:xfrm>
        </p:grpSpPr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xmlns="" id="{226F631D-5384-44FB-B16B-3D1C55E44B10}"/>
                </a:ext>
              </a:extLst>
            </p:cNvPr>
            <p:cNvSpPr/>
            <p:nvPr/>
          </p:nvSpPr>
          <p:spPr>
            <a:xfrm>
              <a:off x="136932" y="1218233"/>
              <a:ext cx="3064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08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xmlns="" id="{55CB5A1B-201F-4050-B92A-775592A28B16}"/>
                </a:ext>
              </a:extLst>
            </p:cNvPr>
            <p:cNvSpPr/>
            <p:nvPr/>
          </p:nvSpPr>
          <p:spPr>
            <a:xfrm>
              <a:off x="336257" y="1218233"/>
              <a:ext cx="107914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800" dirty="0" err="1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시그니쳐</a:t>
              </a:r>
              <a:r>
                <a:rPr lang="ko-KR" altLang="en-US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메뉴 홍보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2937282" y="4913933"/>
            <a:ext cx="933821" cy="215444"/>
            <a:chOff x="136932" y="1218233"/>
            <a:chExt cx="933821" cy="215444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xmlns="" id="{226F631D-5384-44FB-B16B-3D1C55E44B10}"/>
                </a:ext>
              </a:extLst>
            </p:cNvPr>
            <p:cNvSpPr/>
            <p:nvPr/>
          </p:nvSpPr>
          <p:spPr>
            <a:xfrm>
              <a:off x="136932" y="1218233"/>
              <a:ext cx="3064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08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xmlns="" id="{55CB5A1B-201F-4050-B92A-775592A28B16}"/>
                </a:ext>
              </a:extLst>
            </p:cNvPr>
            <p:cNvSpPr/>
            <p:nvPr/>
          </p:nvSpPr>
          <p:spPr>
            <a:xfrm>
              <a:off x="336257" y="1218233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재방문 유도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2937282" y="5123483"/>
            <a:ext cx="1036414" cy="215444"/>
            <a:chOff x="136932" y="1218233"/>
            <a:chExt cx="1036414" cy="215444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xmlns="" id="{226F631D-5384-44FB-B16B-3D1C55E44B10}"/>
                </a:ext>
              </a:extLst>
            </p:cNvPr>
            <p:cNvSpPr/>
            <p:nvPr/>
          </p:nvSpPr>
          <p:spPr>
            <a:xfrm>
              <a:off x="136932" y="1218233"/>
              <a:ext cx="3064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uandiModern HeadRegular" panose="02020603020101020101" pitchFamily="18" charset="-127"/>
                  <a:ea typeface="YouandiModern HeadRegular" panose="02020603020101020101" pitchFamily="18" charset="-127"/>
                </a:rPr>
                <a:t>08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xmlns="" id="{55CB5A1B-201F-4050-B92A-775592A28B16}"/>
                </a:ext>
              </a:extLst>
            </p:cNvPr>
            <p:cNvSpPr/>
            <p:nvPr/>
          </p:nvSpPr>
          <p:spPr>
            <a:xfrm>
              <a:off x="336257" y="1218233"/>
              <a:ext cx="8370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80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평균단가 상승</a:t>
              </a:r>
              <a:endParaRPr lang="ko-KR" altLang="en-US" sz="8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28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dirty="0" smtClean="0">
                <a:solidFill>
                  <a:schemeClr val="bg1"/>
                </a:solidFill>
              </a:rPr>
              <a:t>제안개요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714875" y="1409700"/>
            <a:ext cx="1933575" cy="1790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257800" y="1409700"/>
            <a:ext cx="1933575" cy="1790700"/>
          </a:xfrm>
          <a:prstGeom prst="ellipse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591174" y="2066925"/>
            <a:ext cx="261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</a:rPr>
              <a:t>제안 배경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5248275" y="3638550"/>
            <a:ext cx="1933575" cy="1790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657725" y="3619500"/>
            <a:ext cx="1933575" cy="1790700"/>
          </a:xfrm>
          <a:prstGeom prst="ellipse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562474" y="4248150"/>
            <a:ext cx="261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</a:rPr>
              <a:t>제안 목적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0424" y="1952624"/>
            <a:ext cx="478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영화티켓 교부 행사를 통해 해당 매장의 수익을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증대할 수 있도록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당사의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know-how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와 시스템을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제공하고자 제안합니다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2525" y="4124324"/>
            <a:ext cx="478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 smtClean="0">
                <a:solidFill>
                  <a:schemeClr val="bg1">
                    <a:lumMod val="50000"/>
                  </a:schemeClr>
                </a:solidFill>
              </a:rPr>
              <a:t>●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합리적인 가격 제공 →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저비용 고효율 행사 가능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800" b="1" dirty="0" smtClean="0">
                <a:solidFill>
                  <a:schemeClr val="bg1">
                    <a:lumMod val="50000"/>
                  </a:schemeClr>
                </a:solidFill>
              </a:rPr>
              <a:t>●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해당 상권 내에서 특별한 행사 가능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독점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ko-KR" altLang="en-US" sz="800" b="1" dirty="0" smtClean="0">
                <a:solidFill>
                  <a:schemeClr val="bg1">
                    <a:lumMod val="50000"/>
                  </a:schemeClr>
                </a:solidFill>
              </a:rPr>
              <a:t>●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해당 매장에서의 효율적인 행사 방안 제공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800" b="1" dirty="0" smtClean="0">
                <a:solidFill>
                  <a:schemeClr val="bg1">
                    <a:lumMod val="50000"/>
                  </a:schemeClr>
                </a:solidFill>
              </a:rPr>
              <a:t>●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다양한 홍보지원을 통한 매장 노출 증대 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옛날농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238250"/>
            <a:ext cx="9753600" cy="5086350"/>
          </a:xfrm>
          <a:prstGeom prst="rect">
            <a:avLst/>
          </a:prstGeom>
          <a:blipFill dpi="0" rotWithShape="0">
            <a:blip r:embed="rId3" cstate="print">
              <a:alphaModFix amt="75000"/>
            </a:blip>
            <a:srcRect/>
            <a:stretch>
              <a:fillRect/>
            </a:stretch>
          </a:blipFill>
        </p:spPr>
      </p:pic>
      <p:sp>
        <p:nvSpPr>
          <p:cNvPr id="8" name="직사각형 7"/>
          <p:cNvSpPr/>
          <p:nvPr/>
        </p:nvSpPr>
        <p:spPr>
          <a:xfrm>
            <a:off x="1209675" y="1209675"/>
            <a:ext cx="9791700" cy="5133975"/>
          </a:xfrm>
          <a:prstGeom prst="rect">
            <a:avLst/>
          </a:prstGeom>
          <a:solidFill>
            <a:srgbClr val="9C9EA6">
              <a:alpha val="7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409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400" dirty="0" smtClean="0">
                <a:solidFill>
                  <a:schemeClr val="bg1"/>
                </a:solidFill>
              </a:rPr>
              <a:t>2. </a:t>
            </a:r>
            <a:r>
              <a:rPr lang="ko-KR" altLang="en-US" sz="2400" dirty="0" smtClean="0">
                <a:solidFill>
                  <a:schemeClr val="bg1"/>
                </a:solidFill>
              </a:rPr>
              <a:t>이벤트 진행 매장 분석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946275" y="1595966"/>
          <a:ext cx="8127999" cy="446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/>
                <a:gridCol w="3171825"/>
                <a:gridCol w="3368674"/>
              </a:tblGrid>
              <a:tr h="637419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옛날농장 양재점</a:t>
                      </a:r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옛날농장 </a:t>
                      </a:r>
                      <a:r>
                        <a:rPr lang="ko-KR" altLang="en-US" dirty="0" err="1" smtClean="0"/>
                        <a:t>신림점</a:t>
                      </a:r>
                      <a:endParaRPr lang="ko-KR" altLang="en-US" dirty="0"/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</a:tr>
              <a:tr h="6374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이벤트 내용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만원 이상 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결제시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매증정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만원 이상 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결제시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매증정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</a:tr>
              <a:tr h="6374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이벤트 기간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2018.6.1~2018.8.31 3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달간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2018.6.1~2018.8.31 3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달간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</a:tr>
              <a:tr h="6374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티켓사용수량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1842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장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1430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장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</a:tr>
              <a:tr h="6374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홍보지원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현수막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베너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포스터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블로그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달간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주일마다 </a:t>
                      </a:r>
                      <a:r>
                        <a:rPr lang="en-US" altLang="ko-KR" baseline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baseline="0" dirty="0" smtClean="0">
                          <a:solidFill>
                            <a:schemeClr val="bg1"/>
                          </a:solidFill>
                        </a:rPr>
                        <a:t>개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현수막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베너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포스터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블로그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달간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주일마다 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개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</a:tr>
              <a:tr h="6374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이벤트전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후</a:t>
                      </a:r>
                      <a:endParaRPr lang="en-US" altLang="ko-KR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매출현황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 err="1" smtClean="0">
                          <a:solidFill>
                            <a:schemeClr val="bg1"/>
                          </a:solidFill>
                        </a:rPr>
                        <a:t>일일평균</a:t>
                      </a: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246</a:t>
                      </a: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만원</a:t>
                      </a:r>
                      <a:r>
                        <a:rPr lang="en-US" altLang="ko-KR" sz="1200" baseline="0" dirty="0" smtClean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ko-KR" altLang="en-US" sz="1200" baseline="0" dirty="0" err="1" smtClean="0">
                          <a:solidFill>
                            <a:schemeClr val="bg1"/>
                          </a:solidFill>
                        </a:rPr>
                        <a:t>일일평균</a:t>
                      </a:r>
                      <a:r>
                        <a:rPr lang="ko-KR" alt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bg1"/>
                          </a:solidFill>
                        </a:rPr>
                        <a:t>283</a:t>
                      </a:r>
                      <a:r>
                        <a:rPr lang="ko-KR" altLang="en-US" sz="1200" baseline="0" dirty="0" smtClean="0">
                          <a:solidFill>
                            <a:schemeClr val="bg1"/>
                          </a:solidFill>
                        </a:rPr>
                        <a:t>만원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 err="1" smtClean="0">
                          <a:solidFill>
                            <a:schemeClr val="bg1"/>
                          </a:solidFill>
                        </a:rPr>
                        <a:t>일일평균</a:t>
                      </a: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223</a:t>
                      </a: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만원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ko-KR" altLang="en-US" sz="1200" dirty="0" err="1" smtClean="0">
                          <a:solidFill>
                            <a:schemeClr val="bg1"/>
                          </a:solidFill>
                        </a:rPr>
                        <a:t>일일평균</a:t>
                      </a:r>
                      <a:r>
                        <a:rPr lang="ko-KR" alt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bg1"/>
                          </a:solidFill>
                        </a:rPr>
                        <a:t>278</a:t>
                      </a:r>
                      <a:r>
                        <a:rPr lang="ko-KR" altLang="en-US" sz="1200" baseline="0" dirty="0" smtClean="0">
                          <a:solidFill>
                            <a:schemeClr val="bg1"/>
                          </a:solidFill>
                        </a:rPr>
                        <a:t>만원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</a:tr>
              <a:tr h="6374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ko-KR" altLang="en-US" sz="1200" dirty="0" err="1" smtClean="0">
                          <a:solidFill>
                            <a:schemeClr val="bg1"/>
                          </a:solidFill>
                        </a:rPr>
                        <a:t>신림점은</a:t>
                      </a: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</a:rPr>
                        <a:t> 야간매출 제외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C9EA6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400" dirty="0" smtClean="0">
                <a:solidFill>
                  <a:schemeClr val="bg1"/>
                </a:solidFill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</a:rPr>
              <a:t>영화예매권 상품안내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49" y="4171949"/>
            <a:ext cx="5067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본 티켓은 </a:t>
            </a:r>
            <a:r>
              <a:rPr lang="en-US" altLang="ko-KR" sz="1200" b="1" dirty="0" err="1" smtClean="0">
                <a:solidFill>
                  <a:schemeClr val="bg1">
                    <a:lumMod val="50000"/>
                  </a:schemeClr>
                </a:solidFill>
              </a:rPr>
              <a:t>cgv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롯데시네마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메가박스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전국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400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개 일반매장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어디에서나 사용 할 수 있습니다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갈매기형 수장 19"/>
          <p:cNvSpPr/>
          <p:nvPr/>
        </p:nvSpPr>
        <p:spPr>
          <a:xfrm>
            <a:off x="1819275" y="2114550"/>
            <a:ext cx="142875" cy="142875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099" y="2047874"/>
            <a:ext cx="4781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3-1.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사용가능처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0274" y="3409950"/>
            <a:ext cx="324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1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Segoe UI Historic" pitchFamily="34" charset="0"/>
              </a:rPr>
              <a:t>티켓 사용 </a:t>
            </a:r>
            <a:r>
              <a:rPr lang="ko-KR" altLang="en-US" sz="2400" b="1" i="1" dirty="0" err="1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  <a:cs typeface="Segoe UI Historic" pitchFamily="34" charset="0"/>
              </a:rPr>
              <a:t>가능처</a:t>
            </a:r>
            <a:endParaRPr lang="ko-KR" altLang="en-US" sz="2400" b="1" i="1" dirty="0">
              <a:solidFill>
                <a:srgbClr val="FF0000"/>
              </a:solidFill>
              <a:latin typeface="HY동녘B" pitchFamily="18" charset="-127"/>
              <a:ea typeface="HY동녘B" pitchFamily="18" charset="-127"/>
              <a:cs typeface="Segoe UI Historic" pitchFamily="34" charset="0"/>
            </a:endParaRPr>
          </a:p>
        </p:txBody>
      </p:sp>
      <p:pic>
        <p:nvPicPr>
          <p:cNvPr id="9" name="Picture 5" descr="C:\Users\Pine\Desktop\칼무리\K-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111" y="2875831"/>
            <a:ext cx="1008111" cy="484695"/>
          </a:xfrm>
          <a:prstGeom prst="rect">
            <a:avLst/>
          </a:prstGeom>
          <a:noFill/>
        </p:spPr>
      </p:pic>
      <p:pic>
        <p:nvPicPr>
          <p:cNvPr id="10" name="Picture 6" descr="C:\Users\Pine\Desktop\칼무리\K-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988" y="3666406"/>
            <a:ext cx="2160240" cy="531488"/>
          </a:xfrm>
          <a:prstGeom prst="rect">
            <a:avLst/>
          </a:prstGeom>
          <a:noFill/>
        </p:spPr>
      </p:pic>
      <p:pic>
        <p:nvPicPr>
          <p:cNvPr id="11" name="Picture 7" descr="C:\Users\Pine\Desktop\칼무리\K-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5435" y="4514131"/>
            <a:ext cx="2592288" cy="51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400" dirty="0" smtClean="0">
                <a:solidFill>
                  <a:schemeClr val="bg1"/>
                </a:solidFill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</a:rPr>
              <a:t>영화예매권 상품안내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49" y="4067174"/>
            <a:ext cx="506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본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파인시네마는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가맹점에게 영화예매권을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장당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3,900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원에 공급이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가능합니다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티켓 유효기간은 계약시점으로부터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개월입니다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티켓 뒷면에는 해당 가맹점의 로고가 찍혀 발송됩니다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 descr="C:\Users\Pine\Desktop\파인엘앤제이\NaverCloud\파인디자인\KakaoTalk_20190215_114320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23" y="2351380"/>
            <a:ext cx="4030087" cy="3277895"/>
          </a:xfrm>
          <a:prstGeom prst="rect">
            <a:avLst/>
          </a:prstGeom>
          <a:noFill/>
        </p:spPr>
      </p:pic>
      <p:sp>
        <p:nvSpPr>
          <p:cNvPr id="20" name="갈매기형 수장 19"/>
          <p:cNvSpPr/>
          <p:nvPr/>
        </p:nvSpPr>
        <p:spPr>
          <a:xfrm>
            <a:off x="1819275" y="2114550"/>
            <a:ext cx="142875" cy="142875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099" y="2047874"/>
            <a:ext cx="4781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3-2.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영화예매권 실제상품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0274" y="3409950"/>
            <a:ext cx="324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1" dirty="0" smtClean="0">
                <a:solidFill>
                  <a:srgbClr val="442ADE"/>
                </a:solidFill>
                <a:latin typeface="HY동녘B" pitchFamily="18" charset="-127"/>
                <a:ea typeface="HY동녘B" pitchFamily="18" charset="-127"/>
                <a:cs typeface="Segoe UI Historic" pitchFamily="34" charset="0"/>
              </a:rPr>
              <a:t>가격과 유효기간</a:t>
            </a:r>
            <a:endParaRPr lang="ko-KR" altLang="en-US" sz="2400" b="1" i="1" dirty="0">
              <a:solidFill>
                <a:srgbClr val="442ADE"/>
              </a:solidFill>
              <a:latin typeface="HY동녘B" pitchFamily="18" charset="-127"/>
              <a:ea typeface="HY동녘B" pitchFamily="18" charset="-127"/>
              <a:cs typeface="Segoe UI Histor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400" dirty="0" smtClean="0">
                <a:solidFill>
                  <a:schemeClr val="bg1"/>
                </a:solidFill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</a:rPr>
              <a:t>영화예매권 상품안내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1819275" y="2114550"/>
            <a:ext cx="142875" cy="142875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099" y="2047874"/>
            <a:ext cx="4781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3-3.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영화예매권 예매화면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8" descr="C:\Users\Pine\Desktop\칼무리\K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983" y="2358802"/>
            <a:ext cx="4039741" cy="326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10274" y="3409950"/>
            <a:ext cx="324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1" dirty="0" smtClean="0">
                <a:solidFill>
                  <a:srgbClr val="FFB767"/>
                </a:solidFill>
                <a:latin typeface="HY동녘B" pitchFamily="18" charset="-127"/>
                <a:ea typeface="HY동녘B" pitchFamily="18" charset="-127"/>
                <a:cs typeface="Segoe UI Historic" pitchFamily="34" charset="0"/>
              </a:rPr>
              <a:t>편리한 사용방법</a:t>
            </a:r>
            <a:endParaRPr lang="ko-KR" altLang="en-US" sz="2400" b="1" i="1" dirty="0">
              <a:solidFill>
                <a:srgbClr val="FFB767"/>
              </a:solidFill>
              <a:latin typeface="HY동녘B" pitchFamily="18" charset="-127"/>
              <a:ea typeface="HY동녘B" pitchFamily="18" charset="-127"/>
              <a:cs typeface="Segoe UI Histor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6949" y="4067174"/>
            <a:ext cx="5067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www.pinecienema.com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에 접속하여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별도의 절차 없이 편리하게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예매가 가능합니다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Pc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또는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모바일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모두 이용 가능합니다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400" dirty="0" smtClean="0">
                <a:solidFill>
                  <a:schemeClr val="bg1"/>
                </a:solidFill>
              </a:rPr>
              <a:t>4. </a:t>
            </a:r>
            <a:r>
              <a:rPr lang="ko-KR" altLang="en-US" sz="2400" dirty="0" smtClean="0">
                <a:solidFill>
                  <a:schemeClr val="bg1"/>
                </a:solidFill>
              </a:rPr>
              <a:t>매장 내 행사방법 제안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1092200" y="3533775"/>
            <a:ext cx="142875" cy="142875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400" y="3467099"/>
            <a:ext cx="166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시그니쳐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메뉴 홍보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H="1">
            <a:off x="3276600" y="3730625"/>
            <a:ext cx="4508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8061325" y="4972051"/>
            <a:ext cx="511175" cy="374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>
            <a:off x="8064500" y="1844675"/>
            <a:ext cx="434976" cy="352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이승언\Desktop\그림파일\도담도담세트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933825" y="2225675"/>
            <a:ext cx="1432331" cy="27019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4" name="Picture 6" descr="C:\Users\이승언\Desktop\그림파일\연서로쿠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2224089"/>
            <a:ext cx="2817812" cy="1509712"/>
          </a:xfrm>
          <a:prstGeom prst="rect">
            <a:avLst/>
          </a:prstGeom>
          <a:noFill/>
        </p:spPr>
      </p:pic>
      <p:pic>
        <p:nvPicPr>
          <p:cNvPr id="2055" name="Picture 7" descr="C:\Users\이승언\Desktop\그림파일\피우다결제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9413" y="3783013"/>
            <a:ext cx="2833687" cy="1150115"/>
          </a:xfrm>
          <a:prstGeom prst="rect">
            <a:avLst/>
          </a:prstGeom>
          <a:noFill/>
        </p:spPr>
      </p:pic>
      <p:cxnSp>
        <p:nvCxnSpPr>
          <p:cNvPr id="33" name="직선 화살표 연결선 32"/>
          <p:cNvCxnSpPr/>
          <p:nvPr/>
        </p:nvCxnSpPr>
        <p:spPr>
          <a:xfrm>
            <a:off x="8489951" y="1838325"/>
            <a:ext cx="3873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8578851" y="5343525"/>
            <a:ext cx="3873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49349" y="3762374"/>
            <a:ext cx="244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매장의 주력상품이 있을 때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상품과 영화티켓 가격을 넣어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set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메뉴로 구성하여 판매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갈매기형 수장 44"/>
          <p:cNvSpPr/>
          <p:nvPr/>
        </p:nvSpPr>
        <p:spPr>
          <a:xfrm>
            <a:off x="8978900" y="1781175"/>
            <a:ext cx="142875" cy="142875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67800" y="1714499"/>
            <a:ext cx="166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재방문 유도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05900" y="5219699"/>
            <a:ext cx="166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평균단가 상승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갈매기형 수장 47"/>
          <p:cNvSpPr/>
          <p:nvPr/>
        </p:nvSpPr>
        <p:spPr>
          <a:xfrm>
            <a:off x="9017000" y="5286375"/>
            <a:ext cx="142875" cy="142875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61449" y="2022474"/>
            <a:ext cx="244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오픈매장일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경우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쿠폰을 제작하여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매장을 여러 번 방문하도록 유도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86849" y="5514974"/>
            <a:ext cx="254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매장의 평균단가를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올리기위해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매장에서 책정한 금액 이상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결제시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티켓 증정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rgbClr val="9C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6250" y="152400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400" dirty="0" smtClean="0">
                <a:solidFill>
                  <a:schemeClr val="bg1"/>
                </a:solidFill>
              </a:rPr>
              <a:t>5. </a:t>
            </a:r>
            <a:r>
              <a:rPr lang="ko-KR" altLang="en-US" sz="2400" dirty="0" smtClean="0">
                <a:solidFill>
                  <a:schemeClr val="bg1"/>
                </a:solidFill>
              </a:rPr>
              <a:t>홍보 지원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Users\이승언\Desktop\그림파일\홍보물 프로모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1010979"/>
            <a:ext cx="2952750" cy="387534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</p:pic>
      <p:pic>
        <p:nvPicPr>
          <p:cNvPr id="3076" name="Picture 4" descr="C:\Users\이승언\Desktop\그림파일\인스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137" y="1019175"/>
            <a:ext cx="3205163" cy="3981450"/>
          </a:xfrm>
          <a:prstGeom prst="rect">
            <a:avLst/>
          </a:prstGeom>
          <a:noFill/>
        </p:spPr>
      </p:pic>
      <p:grpSp>
        <p:nvGrpSpPr>
          <p:cNvPr id="15" name="그룹 14"/>
          <p:cNvGrpSpPr/>
          <p:nvPr/>
        </p:nvGrpSpPr>
        <p:grpSpPr>
          <a:xfrm>
            <a:off x="2771775" y="5143499"/>
            <a:ext cx="2343151" cy="1200329"/>
            <a:chOff x="3190875" y="1114424"/>
            <a:chExt cx="2343151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3340100" y="1114424"/>
              <a:ext cx="21939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구매하시는 티켓 매수에 따라 홍보금액이 책정됨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  <a:p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매달 홍보물 프로모션은 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변동되며 해당 프로모션에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따라 지원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2" name="갈매기형 수장 11"/>
            <p:cNvSpPr/>
            <p:nvPr/>
          </p:nvSpPr>
          <p:spPr>
            <a:xfrm>
              <a:off x="3190875" y="1181100"/>
              <a:ext cx="142875" cy="142875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086600" y="5172074"/>
            <a:ext cx="2305051" cy="1015663"/>
            <a:chOff x="6657975" y="4895849"/>
            <a:chExt cx="2305051" cy="1015663"/>
          </a:xfrm>
        </p:grpSpPr>
        <p:sp>
          <p:nvSpPr>
            <p:cNvPr id="13" name="갈매기형 수장 12"/>
            <p:cNvSpPr/>
            <p:nvPr/>
          </p:nvSpPr>
          <p:spPr>
            <a:xfrm>
              <a:off x="6657975" y="4953000"/>
              <a:ext cx="142875" cy="142875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69100" y="4895849"/>
              <a:ext cx="219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고객의 요청에 따라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</a:p>
            <a:p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ko-KR" altLang="en-US" sz="1200" b="1" dirty="0" err="1" smtClean="0">
                  <a:solidFill>
                    <a:schemeClr val="bg1">
                      <a:lumMod val="50000"/>
                    </a:schemeClr>
                  </a:solidFill>
                </a:rPr>
                <a:t>행사진행하는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매장을 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ko-KR" altLang="en-US" sz="1200" b="1" dirty="0" err="1" smtClean="0">
                  <a:solidFill>
                    <a:schemeClr val="bg1">
                      <a:lumMod val="50000"/>
                    </a:schemeClr>
                  </a:solidFill>
                </a:rPr>
                <a:t>인스타그램에</a:t>
              </a:r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등록하여 </a:t>
              </a:r>
              <a:endParaRPr lang="en-US" altLang="ko-KR" sz="12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고객들에게 노출</a:t>
              </a: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458</Words>
  <Application>Microsoft Office PowerPoint</Application>
  <PresentationFormat>사용자 지정</PresentationFormat>
  <Paragraphs>138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MAESTRO</dc:creator>
  <cp:lastModifiedBy>이승언</cp:lastModifiedBy>
  <cp:revision>116</cp:revision>
  <dcterms:created xsi:type="dcterms:W3CDTF">2018-04-05T18:06:41Z</dcterms:created>
  <dcterms:modified xsi:type="dcterms:W3CDTF">2020-01-29T06:32:17Z</dcterms:modified>
</cp:coreProperties>
</file>